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309" r:id="rId4"/>
    <p:sldId id="310" r:id="rId5"/>
    <p:sldId id="755" r:id="rId6"/>
    <p:sldId id="756" r:id="rId7"/>
    <p:sldId id="759" r:id="rId8"/>
    <p:sldId id="761" r:id="rId9"/>
    <p:sldId id="762" r:id="rId10"/>
    <p:sldId id="763" r:id="rId11"/>
    <p:sldId id="764" r:id="rId12"/>
    <p:sldId id="260" r:id="rId13"/>
    <p:sldId id="758" r:id="rId14"/>
    <p:sldId id="766" r:id="rId15"/>
    <p:sldId id="769" r:id="rId16"/>
    <p:sldId id="770" r:id="rId17"/>
    <p:sldId id="771" r:id="rId18"/>
    <p:sldId id="757" r:id="rId19"/>
    <p:sldId id="767" r:id="rId20"/>
    <p:sldId id="768" r:id="rId21"/>
    <p:sldId id="772" r:id="rId22"/>
    <p:sldId id="7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4"/>
    <p:restoredTop sz="86395"/>
  </p:normalViewPr>
  <p:slideViewPr>
    <p:cSldViewPr snapToGrid="0" snapToObjects="1">
      <p:cViewPr varScale="1">
        <p:scale>
          <a:sx n="95" d="100"/>
          <a:sy n="95" d="100"/>
        </p:scale>
        <p:origin x="184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D78D4-8830-4043-9064-E6BE46C06313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FDDA2-D307-7D41-8A9B-9D02DEE48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DDA2-D307-7D41-8A9B-9D02DEE48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C32C3-0E38-EF40-8753-699E473F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7BE0D8-E95C-3C4B-A373-FA77AFB95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3549" y="2703443"/>
            <a:ext cx="4660900" cy="67739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DA1688-B217-4843-B0D0-29E1D202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3546735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56227-D7D4-F943-AFB2-F20F8B42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D5093F-A64D-6A42-8920-D62D4FA40C4E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2E0DC-41C4-5D4E-9365-D4101A18F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C13913-2F32-2343-B64C-251CB51EA2C7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DDACB2-B58B-F64A-B55E-70FEB45037B1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A6396A-6CC8-EE41-8B23-9407CDA8FD3F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4DCAAE-06D4-1C42-A8CE-0E38F73143D0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89AB1-B31C-E448-B85A-7845F94BB1BB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rgbClr val="FFC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F5AD75-B71E-D94B-A05C-66D48508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916" y="1320514"/>
              <a:ext cx="650162" cy="4334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DAB06-B996-2747-B5EA-CA07085E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70916" y="5143800"/>
              <a:ext cx="650162" cy="433441"/>
            </a:xfrm>
            <a:prstGeom prst="rect">
              <a:avLst/>
            </a:prstGeom>
          </p:spPr>
        </p:pic>
      </p:grp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E663CB2-1E13-F842-839B-5A8CD0A85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45698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3246C5-2D29-F946-B2F7-3B9C84905703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E2E98-8D1A-CD4B-B1A9-88632EBA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BB83C3-3C45-0841-A413-09852839C40C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FDDB52-74F4-BD45-9465-8A1053479EC4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FCEBF5-ADAA-7B46-9038-529B9CAD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772748-8129-DF4A-8381-C7C56673891E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7E82D3-A127-8949-B1E6-B259F329C874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B2D7-120C-C34A-B84F-EA07D8F4A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855" y="1305854"/>
              <a:ext cx="690281" cy="4601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279F7D-5F09-5A4A-BBE3-A178B7A3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50855" y="5128560"/>
              <a:ext cx="690281" cy="460187"/>
            </a:xfrm>
            <a:prstGeom prst="rect">
              <a:avLst/>
            </a:prstGeom>
          </p:spPr>
        </p:pic>
      </p:grp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4F3A9B5-49EA-D54B-89B9-093CE6BD84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218187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5A00D-820B-394B-BB34-47EBF2AB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1227B-224F-8845-985A-7D474CAE570C}"/>
              </a:ext>
            </a:extLst>
          </p:cNvPr>
          <p:cNvSpPr/>
          <p:nvPr/>
        </p:nvSpPr>
        <p:spPr>
          <a:xfrm>
            <a:off x="-1" y="2958419"/>
            <a:ext cx="12192001" cy="941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FC234-CE84-CE4A-AEC5-3D8F75B4E49C}"/>
              </a:ext>
            </a:extLst>
          </p:cNvPr>
          <p:cNvSpPr txBox="1"/>
          <p:nvPr/>
        </p:nvSpPr>
        <p:spPr>
          <a:xfrm>
            <a:off x="1822703" y="3210350"/>
            <a:ext cx="8546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3475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D1FCC-C828-5245-A412-37087985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35" y="963303"/>
            <a:ext cx="2887330" cy="292557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54ED87-0658-414E-9715-03B9642412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5550" y="5448601"/>
            <a:ext cx="4660900" cy="4460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A2028A-6C2D-9540-910F-711B608C5F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961363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Date2</a:t>
            </a:r>
          </a:p>
        </p:txBody>
      </p:sp>
    </p:spTree>
    <p:extLst>
      <p:ext uri="{BB962C8B-B14F-4D97-AF65-F5344CB8AC3E}">
        <p14:creationId xmlns:p14="http://schemas.microsoft.com/office/powerpoint/2010/main" val="303132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A6151DA-0E50-3747-B88F-29F646B31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096" y="354615"/>
            <a:ext cx="10515600" cy="823945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378D0F-E7EF-4A4B-83B1-DE9878809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544320"/>
            <a:ext cx="10355263" cy="4426268"/>
          </a:xfrm>
          <a:prstGeom prst="rect">
            <a:avLst/>
          </a:prstGeom>
        </p:spPr>
        <p:txBody>
          <a:bodyPr/>
          <a:lstStyle>
            <a:lvl1pPr>
              <a:buClr>
                <a:srgbClr val="F7BF32"/>
              </a:buClr>
              <a:defRPr b="0" i="0">
                <a:latin typeface="Avenir 65 Medium" panose="02000503020000020003" pitchFamily="2" charset="0"/>
              </a:defRPr>
            </a:lvl1pPr>
            <a:lvl2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2pPr>
            <a:lvl3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3pPr>
            <a:lvl4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4pPr>
            <a:lvl5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00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9A8CB0-9A70-A144-93B6-FBAF6A78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59C787-850A-E94C-BE82-DEF5426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5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D4AF910-3B45-C642-BA40-7F26C292CBB7}"/>
              </a:ext>
            </a:extLst>
          </p:cNvPr>
          <p:cNvGrpSpPr/>
          <p:nvPr userDrawn="1"/>
        </p:nvGrpSpPr>
        <p:grpSpPr>
          <a:xfrm>
            <a:off x="0" y="0"/>
            <a:ext cx="6143872" cy="6858000"/>
            <a:chOff x="0" y="0"/>
            <a:chExt cx="61438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89D864-D3E3-854A-9727-A7FA3A3C3175}"/>
                </a:ext>
              </a:extLst>
            </p:cNvPr>
            <p:cNvSpPr/>
            <p:nvPr/>
          </p:nvSpPr>
          <p:spPr>
            <a:xfrm>
              <a:off x="5617345" y="0"/>
              <a:ext cx="526527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8ED27C-6546-2A4D-8DF8-81E2F1D5C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1061A9F-A15E-C64A-9549-79374FACE1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3229691"/>
            <a:ext cx="4702175" cy="3986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What We’ll Cover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FA52A49-6633-E54F-9E51-57323147E9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1833" y="1128199"/>
            <a:ext cx="4704334" cy="4564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1800" b="0" i="0"/>
            </a:lvl2pPr>
          </a:lstStyle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6207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6B76FD-EBC2-924F-90F9-5FBB8B224E6C}"/>
              </a:ext>
            </a:extLst>
          </p:cNvPr>
          <p:cNvSpPr/>
          <p:nvPr/>
        </p:nvSpPr>
        <p:spPr>
          <a:xfrm>
            <a:off x="-1" y="6224584"/>
            <a:ext cx="12192001" cy="260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04431-1C59-AA44-82EC-D02845A98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24" r="1434" b="242"/>
          <a:stretch/>
        </p:blipFill>
        <p:spPr>
          <a:xfrm>
            <a:off x="0" y="6279639"/>
            <a:ext cx="12192000" cy="5783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176D2-EEF6-1043-9E18-99A5E6FB1DED}"/>
              </a:ext>
            </a:extLst>
          </p:cNvPr>
          <p:cNvCxnSpPr>
            <a:cxnSpLocks/>
          </p:cNvCxnSpPr>
          <p:nvPr/>
        </p:nvCxnSpPr>
        <p:spPr>
          <a:xfrm>
            <a:off x="-13856" y="1260574"/>
            <a:ext cx="6096001" cy="0"/>
          </a:xfrm>
          <a:prstGeom prst="line">
            <a:avLst/>
          </a:prstGeom>
          <a:ln w="2857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75B1AC-CF2D-704D-8913-3B88C08C3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083" y="600075"/>
            <a:ext cx="5680075" cy="66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Title7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8360B5A-D265-7849-A437-ACE53640BB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083" y="1752600"/>
            <a:ext cx="4257675" cy="33528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C629"/>
              </a:buClr>
              <a:buFont typeface="Arial" panose="020B0604020202020204" pitchFamily="34" charset="0"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sz="1500" b="1" dirty="0">
                <a:latin typeface="Avenir 95 Black" panose="02000503020000020003" pitchFamily="2" charset="0"/>
              </a:rPr>
              <a:t>Points:</a:t>
            </a:r>
          </a:p>
          <a:p>
            <a:endParaRPr lang="en-US" sz="1500" dirty="0">
              <a:latin typeface="Avenir 65 Medium" panose="02000503020000020003" pitchFamily="2" charset="0"/>
            </a:endParaRP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1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2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venir 65 Medium" panose="02000503020000020003" pitchFamily="2" charset="0"/>
            </a:endParaRPr>
          </a:p>
          <a:p>
            <a:r>
              <a:rPr lang="en-US" sz="1500" dirty="0">
                <a:latin typeface="Avenir 65 Medium" panose="02000503020000020003" pitchFamily="2" charset="0"/>
              </a:rPr>
              <a:t>Reinforce main points/message here with copy to explain to the consumer.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874033-E928-1743-85FB-DC29CB426C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99667" y="1593184"/>
            <a:ext cx="4794250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0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Title1</a:t>
            </a:r>
          </a:p>
        </p:txBody>
      </p:sp>
    </p:spTree>
    <p:extLst>
      <p:ext uri="{BB962C8B-B14F-4D97-AF65-F5344CB8AC3E}">
        <p14:creationId xmlns:p14="http://schemas.microsoft.com/office/powerpoint/2010/main" val="230174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t="19272"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Title2</a:t>
            </a:r>
          </a:p>
        </p:txBody>
      </p:sp>
    </p:spTree>
    <p:extLst>
      <p:ext uri="{BB962C8B-B14F-4D97-AF65-F5344CB8AC3E}">
        <p14:creationId xmlns:p14="http://schemas.microsoft.com/office/powerpoint/2010/main" val="30890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5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7" r:id="rId3"/>
    <p:sldLayoutId id="2147483668" r:id="rId4"/>
    <p:sldLayoutId id="2147483669" r:id="rId5"/>
    <p:sldLayoutId id="2147483658" r:id="rId6"/>
    <p:sldLayoutId id="2147483665" r:id="rId7"/>
    <p:sldLayoutId id="2147483660" r:id="rId8"/>
    <p:sldLayoutId id="2147483661" r:id="rId9"/>
    <p:sldLayoutId id="2147483663" r:id="rId10"/>
    <p:sldLayoutId id="2147483664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openai-five-defeats-dota-2-world-champions/#cooperativemode" TargetMode="External"/><Relationship Id="rId2" Type="http://schemas.openxmlformats.org/officeDocument/2006/relationships/hyperlink" Target="https://openai.com/blog/openai-five-defeats-dota-2-world-champion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ai.com/blog/openai-five-defeats-dota-2-world-champions/#aren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xzhang48@kennesaw.edu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xzhang48@kennesaw.edu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Open_domain_question_answering" TargetMode="External"/><Relationship Id="rId3" Type="http://schemas.openxmlformats.org/officeDocument/2006/relationships/hyperlink" Target="http://en.wikipedia.org/wiki/Natural_Language_Processing" TargetMode="External"/><Relationship Id="rId7" Type="http://schemas.openxmlformats.org/officeDocument/2006/relationships/hyperlink" Target="http://en.wikipedia.org/wiki/Machine_Learning" TargetMode="External"/><Relationship Id="rId2" Type="http://schemas.openxmlformats.org/officeDocument/2006/relationships/hyperlink" Target="http://en.wikipedia.org/wiki/Question_answer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Automated_reasoning" TargetMode="External"/><Relationship Id="rId5" Type="http://schemas.openxmlformats.org/officeDocument/2006/relationships/hyperlink" Target="http://en.wikipedia.org/wiki/Knowledge_Representation" TargetMode="External"/><Relationship Id="rId4" Type="http://schemas.openxmlformats.org/officeDocument/2006/relationships/hyperlink" Target="http://en.wikipedia.org/wiki/Information_Retrieval" TargetMode="External"/><Relationship Id="rId9" Type="http://schemas.openxmlformats.org/officeDocument/2006/relationships/hyperlink" Target="http://en.wikipedia.org/wiki/Wikipedi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antamagazine.org/20130723-as-machines-get-smarter-evidence-they-learn-like-u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64254-2E9C-FE43-85BF-FED19652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7375 Artificial Intelligence</a:t>
            </a:r>
            <a:br>
              <a:rPr lang="en-US" dirty="0"/>
            </a:br>
            <a:r>
              <a:rPr lang="en-US" dirty="0"/>
              <a:t>Spring 2022</a:t>
            </a:r>
            <a:br>
              <a:rPr lang="en-US" dirty="0"/>
            </a:br>
            <a:br>
              <a:rPr lang="en-US" dirty="0"/>
            </a:br>
            <a:r>
              <a:rPr lang="en-US" sz="2400" b="0" dirty="0"/>
              <a:t>Instructor: </a:t>
            </a:r>
            <a:r>
              <a:rPr lang="en-US" sz="2400" b="0" dirty="0" err="1"/>
              <a:t>Xinyue</a:t>
            </a:r>
            <a:r>
              <a:rPr lang="en-US" sz="2400" b="0" dirty="0"/>
              <a:t> Zhang</a:t>
            </a:r>
            <a:endParaRPr lang="en-US" b="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FCF317-D240-C248-9E83-02D2143043BE}"/>
              </a:ext>
            </a:extLst>
          </p:cNvPr>
          <p:cNvSpPr/>
          <p:nvPr/>
        </p:nvSpPr>
        <p:spPr>
          <a:xfrm>
            <a:off x="5040406" y="484094"/>
            <a:ext cx="2111188" cy="7973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70603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8027-2EE6-8643-BDFC-3B85E0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Dota2 AI – </a:t>
            </a:r>
            <a:r>
              <a:rPr lang="en-US" dirty="0" err="1"/>
              <a:t>OpenAI</a:t>
            </a:r>
            <a:r>
              <a:rPr lang="en-US" dirty="0"/>
              <a:t> Five (2016-2019)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BA39-3222-6C4E-9389-4EC406FCA9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OpenAI</a:t>
            </a:r>
            <a:r>
              <a:rPr lang="en-US" dirty="0"/>
              <a:t> Five network contains a single layer with a 4096-unit </a:t>
            </a:r>
            <a:r>
              <a:rPr lang="en-US" b="1" u="sng" dirty="0"/>
              <a:t>Long short-term memory</a:t>
            </a:r>
            <a:r>
              <a:rPr lang="en-US" b="1" dirty="0"/>
              <a:t>, </a:t>
            </a:r>
            <a:r>
              <a:rPr lang="en-US" dirty="0"/>
              <a:t>an artificial recurrent neural network (RNN), that observes the current game state extracted from the Dota developer's API. </a:t>
            </a:r>
          </a:p>
          <a:p>
            <a:r>
              <a:rPr lang="en-US" dirty="0"/>
              <a:t>The Dota 2 AI, called </a:t>
            </a:r>
            <a:r>
              <a:rPr lang="en-US" dirty="0" err="1"/>
              <a:t>OpenAI</a:t>
            </a:r>
            <a:r>
              <a:rPr lang="en-US" dirty="0"/>
              <a:t> Five, learned by playing over </a:t>
            </a:r>
            <a:r>
              <a:rPr lang="en-US" dirty="0">
                <a:solidFill>
                  <a:srgbClr val="FF0000"/>
                </a:solidFill>
              </a:rPr>
              <a:t>10,000 years of games against itself</a:t>
            </a:r>
            <a:r>
              <a:rPr lang="en-US" dirty="0"/>
              <a:t>. </a:t>
            </a:r>
          </a:p>
          <a:p>
            <a:r>
              <a:rPr lang="en-US" dirty="0"/>
              <a:t>It demonstrated the ability to achieve </a:t>
            </a:r>
            <a:r>
              <a:rPr lang="en-US" dirty="0">
                <a:hlinkClick r:id="rId2"/>
              </a:rPr>
              <a:t>expert-level performance</a:t>
            </a:r>
            <a:r>
              <a:rPr lang="en-US" dirty="0"/>
              <a:t>, learn </a:t>
            </a:r>
            <a:r>
              <a:rPr lang="en-US" dirty="0">
                <a:hlinkClick r:id="rId3"/>
              </a:rPr>
              <a:t>human–AI cooperation</a:t>
            </a:r>
            <a:r>
              <a:rPr lang="en-US" dirty="0"/>
              <a:t>, and </a:t>
            </a:r>
            <a:r>
              <a:rPr lang="en-US" dirty="0">
                <a:hlinkClick r:id="rId4"/>
              </a:rPr>
              <a:t>operate at internet scale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5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8027-2EE6-8643-BDFC-3B85E0FE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Dota2 AI – </a:t>
            </a:r>
            <a:r>
              <a:rPr lang="en-US" dirty="0" err="1"/>
              <a:t>OpenAI</a:t>
            </a:r>
            <a:r>
              <a:rPr lang="en-US" dirty="0"/>
              <a:t> Five (2016-2019)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3A64EA0-4C3F-3546-B861-35826426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911350"/>
            <a:ext cx="12052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1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42F-6EB8-954B-871C-4622526A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Definitions of AI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42CD5DB-A6C8-704D-882B-675FB8B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02" y="1017396"/>
            <a:ext cx="8549995" cy="5202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40976-FDD9-B649-A80D-E11EC9A0D6E7}"/>
              </a:ext>
            </a:extLst>
          </p:cNvPr>
          <p:cNvSpPr txBox="1"/>
          <p:nvPr/>
        </p:nvSpPr>
        <p:spPr>
          <a:xfrm>
            <a:off x="567159" y="1921398"/>
            <a:ext cx="10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Thought </a:t>
            </a:r>
          </a:p>
          <a:p>
            <a:r>
              <a:rPr lang="en-US" dirty="0"/>
              <a:t>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C9DD-1628-7D4F-8337-433636C0ECA9}"/>
              </a:ext>
            </a:extLst>
          </p:cNvPr>
          <p:cNvSpPr txBox="1"/>
          <p:nvPr/>
        </p:nvSpPr>
        <p:spPr>
          <a:xfrm>
            <a:off x="567159" y="4525701"/>
            <a:ext cx="10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35771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586F-A85D-C949-B151-264A07E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Humanly: The 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3659-B913-4540-BBB0-A00F328C1A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544320"/>
            <a:ext cx="10925175" cy="442626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Turing (1950) “Computing machinery and intelligence”:</a:t>
            </a:r>
          </a:p>
          <a:p>
            <a:r>
              <a:rPr lang="en-US" sz="2400" dirty="0"/>
              <a:t>Can machines think?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Can machines behave intelligently?"</a:t>
            </a:r>
          </a:p>
          <a:p>
            <a:r>
              <a:rPr lang="en-US" sz="2400" dirty="0"/>
              <a:t>Operational test for intelligent behavior: the Imitation Game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Predicted that by 2000, a machine might have a 30% chance of fooling a lay person for 5 minutes.</a:t>
            </a:r>
          </a:p>
          <a:p>
            <a:r>
              <a:rPr lang="en-US" sz="2400" dirty="0"/>
              <a:t>Problem: Turing test is not </a:t>
            </a:r>
            <a:r>
              <a:rPr lang="en-US" sz="2400" dirty="0">
                <a:solidFill>
                  <a:srgbClr val="FF0000"/>
                </a:solidFill>
              </a:rPr>
              <a:t>reproducible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constructive</a:t>
            </a:r>
            <a:r>
              <a:rPr lang="en-US" sz="2400" dirty="0"/>
              <a:t>, or amenable to </a:t>
            </a:r>
            <a:r>
              <a:rPr lang="en-US" sz="2400" dirty="0">
                <a:solidFill>
                  <a:srgbClr val="FF0000"/>
                </a:solidFill>
              </a:rPr>
              <a:t>mathematical analysis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7AD7523-6161-A948-9A24-CB8110E7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65" y="2868648"/>
            <a:ext cx="4627469" cy="14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3F6C-48F3-8A4E-B802-FD79EFD8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Is Turing Test the right goal?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B8E4-02D8-F24F-8339-DCD148BC33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“Aeronautical engineering texts do not define the goal of their field as making ‘machines that fly so exactly like pigeons that they can fool even other pigeons.’” </a:t>
            </a:r>
            <a:r>
              <a:rPr lang="en-US" altLang="en-US" sz="2471" dirty="0">
                <a:solidFill>
                  <a:schemeClr val="accent2"/>
                </a:solidFill>
              </a:rPr>
              <a:t>[Russell and </a:t>
            </a:r>
            <a:r>
              <a:rPr lang="en-US" altLang="en-US" sz="2471" dirty="0" err="1">
                <a:solidFill>
                  <a:schemeClr val="accent2"/>
                </a:solidFill>
              </a:rPr>
              <a:t>Norvig</a:t>
            </a:r>
            <a:r>
              <a:rPr lang="en-US" altLang="en-US" sz="2471" dirty="0">
                <a:solidFill>
                  <a:schemeClr val="accent2"/>
                </a:solidFill>
              </a:rPr>
              <a:t>]</a:t>
            </a:r>
          </a:p>
          <a:p>
            <a:endParaRPr lang="en-US" altLang="en-US" sz="2471" dirty="0">
              <a:solidFill>
                <a:schemeClr val="accent2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9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7E0E-951F-864A-92F4-F935022F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Humanly: Cognitive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E2AF-0803-6941-A729-23AA5D576B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Requires scientific theories of internal activities of the brain</a:t>
            </a:r>
          </a:p>
          <a:p>
            <a:pPr lvl="1"/>
            <a:r>
              <a:rPr lang="en-US" dirty="0"/>
              <a:t>What level of abstraction? “Knowledge” or “circuits”?</a:t>
            </a:r>
          </a:p>
          <a:p>
            <a:r>
              <a:rPr lang="en-US" dirty="0"/>
              <a:t>How to validate? Requires:</a:t>
            </a:r>
          </a:p>
          <a:p>
            <a:pPr lvl="1"/>
            <a:r>
              <a:rPr lang="en-US" dirty="0"/>
              <a:t>1) Predicting and testing behavior of human subjects (top-down)</a:t>
            </a:r>
          </a:p>
          <a:p>
            <a:pPr lvl="1"/>
            <a:r>
              <a:rPr lang="en-US" dirty="0"/>
              <a:t>or 2) Direct identification from neurological data (bottom-up)</a:t>
            </a:r>
          </a:p>
          <a:p>
            <a:r>
              <a:rPr lang="en-US" dirty="0"/>
              <a:t>Both approaches (roughly, </a:t>
            </a:r>
            <a:r>
              <a:rPr lang="en-US" dirty="0">
                <a:solidFill>
                  <a:schemeClr val="accent2"/>
                </a:solidFill>
              </a:rPr>
              <a:t>Cognitive Science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Cognitive Neuroscience</a:t>
            </a:r>
            <a:r>
              <a:rPr lang="en-US" dirty="0"/>
              <a:t>) are now distinct from AI.</a:t>
            </a:r>
          </a:p>
          <a:p>
            <a:r>
              <a:rPr lang="en-US" dirty="0">
                <a:solidFill>
                  <a:srgbClr val="FF0000"/>
                </a:solidFill>
              </a:rPr>
              <a:t>The available theories do not explain anything resembling human-level general intelligence.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46DD-594C-7046-BAA4-0C9E47FA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Rationally: Laws of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FAAD7-3C99-984F-8013-DEB42322F8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544320"/>
            <a:ext cx="11059646" cy="4426268"/>
          </a:xfrm>
        </p:spPr>
        <p:txBody>
          <a:bodyPr/>
          <a:lstStyle/>
          <a:p>
            <a:r>
              <a:rPr lang="en-US" dirty="0"/>
              <a:t>The Greek philosopher Aristotle was one of the first to attempt to codify “right thinking”.</a:t>
            </a:r>
          </a:p>
          <a:p>
            <a:r>
              <a:rPr lang="en-US" dirty="0"/>
              <a:t>Several Greek schools developed various forms of logic:</a:t>
            </a:r>
          </a:p>
          <a:p>
            <a:pPr lvl="1"/>
            <a:r>
              <a:rPr lang="en-US" dirty="0"/>
              <a:t>notation and rules of derivation for thoughts;</a:t>
            </a:r>
          </a:p>
          <a:p>
            <a:r>
              <a:rPr lang="en-US" dirty="0"/>
              <a:t>may or may not have proceeded to the idea of mechanization</a:t>
            </a:r>
          </a:p>
          <a:p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/>
              <a:t>:</a:t>
            </a:r>
          </a:p>
          <a:p>
            <a:r>
              <a:rPr lang="en-US" dirty="0"/>
              <a:t>1) Not all intelligent behavior is mediated by logical deliberation</a:t>
            </a:r>
          </a:p>
          <a:p>
            <a:r>
              <a:rPr lang="en-US" dirty="0"/>
              <a:t>2) What is </a:t>
            </a:r>
            <a:r>
              <a:rPr lang="en-US" dirty="0">
                <a:solidFill>
                  <a:schemeClr val="accent6"/>
                </a:solidFill>
              </a:rPr>
              <a:t>the purpose of thinking</a:t>
            </a:r>
            <a:r>
              <a:rPr lang="en-US" dirty="0"/>
              <a:t>? What thoughts should I have</a:t>
            </a:r>
          </a:p>
          <a:p>
            <a:r>
              <a:rPr lang="en-US" dirty="0"/>
              <a:t>out of all the thoughts (logical or otherwise) that I could have?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394E-C5D1-0347-80F3-3A6CF77E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Rationally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6591-039C-A847-A1F3-01056B027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Rational</a:t>
            </a:r>
            <a:r>
              <a:rPr lang="en-US" dirty="0"/>
              <a:t> behavior: doing the right thing</a:t>
            </a:r>
          </a:p>
          <a:p>
            <a:r>
              <a:rPr lang="en-US" dirty="0"/>
              <a:t>The right thing: which is expected to maximize goal achievement, given the available information</a:t>
            </a:r>
          </a:p>
          <a:p>
            <a:r>
              <a:rPr lang="en-US" dirty="0"/>
              <a:t>Doesn't necessarily involve thinking, but thinking should be in the service of rational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FDBC-BCB4-5646-BE76-89825FBE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AI</a:t>
            </a:r>
          </a:p>
        </p:txBody>
      </p:sp>
      <p:graphicFrame>
        <p:nvGraphicFramePr>
          <p:cNvPr id="4" name="Group 16">
            <a:extLst>
              <a:ext uri="{FF2B5EF4-FFF2-40B4-BE49-F238E27FC236}">
                <a16:creationId xmlns:a16="http://schemas.microsoft.com/office/drawing/2014/main" id="{3C2DB069-AB07-E240-AD1E-A732C2478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689248"/>
              </p:ext>
            </p:extLst>
          </p:nvPr>
        </p:nvGraphicFramePr>
        <p:xfrm>
          <a:off x="4434771" y="1350459"/>
          <a:ext cx="7192962" cy="2682876"/>
        </p:xfrm>
        <a:graphic>
          <a:graphicData uri="http://schemas.openxmlformats.org/drawingml/2006/table">
            <a:tbl>
              <a:tblPr/>
              <a:tblGrid>
                <a:gridCol w="3597275">
                  <a:extLst>
                    <a:ext uri="{9D8B030D-6E8A-4147-A177-3AD203B41FA5}">
                      <a16:colId xmlns:a16="http://schemas.microsoft.com/office/drawing/2014/main" val="1069746252"/>
                    </a:ext>
                  </a:extLst>
                </a:gridCol>
                <a:gridCol w="3595687">
                  <a:extLst>
                    <a:ext uri="{9D8B030D-6E8A-4147-A177-3AD203B41FA5}">
                      <a16:colId xmlns:a16="http://schemas.microsoft.com/office/drawing/2014/main" val="1276557889"/>
                    </a:ext>
                  </a:extLst>
                </a:gridCol>
              </a:tblGrid>
              <a:tr h="1341438">
                <a:tc>
                  <a:txBody>
                    <a:bodyPr/>
                    <a:lstStyle>
                      <a:lvl1pPr>
                        <a:lnSpc>
                          <a:spcPct val="124000"/>
                        </a:lnSpc>
                        <a:spcBef>
                          <a:spcPts val="900"/>
                        </a:spcBef>
                        <a:buFont typeface="Arial" panose="020B0604020202020204" pitchFamily="34" charset="0"/>
                        <a:defRPr sz="3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95300" indent="-38100">
                        <a:lnSpc>
                          <a:spcPct val="124000"/>
                        </a:lnSpc>
                        <a:spcBef>
                          <a:spcPts val="775"/>
                        </a:spcBef>
                        <a:buFont typeface="Arial" panose="020B0604020202020204" pitchFamily="34" charset="0"/>
                        <a:defRPr sz="2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19175" indent="-104775">
                        <a:lnSpc>
                          <a:spcPct val="124000"/>
                        </a:lnSpc>
                        <a:spcBef>
                          <a:spcPts val="675"/>
                        </a:spcBef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20825" indent="-149225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38350" indent="-209550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955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527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099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671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Systems that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think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humans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4000"/>
                        </a:lnSpc>
                        <a:spcBef>
                          <a:spcPts val="900"/>
                        </a:spcBef>
                        <a:buFont typeface="Arial" panose="020B0604020202020204" pitchFamily="34" charset="0"/>
                        <a:defRPr sz="3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95300" indent="-38100">
                        <a:lnSpc>
                          <a:spcPct val="124000"/>
                        </a:lnSpc>
                        <a:spcBef>
                          <a:spcPts val="775"/>
                        </a:spcBef>
                        <a:buFont typeface="Arial" panose="020B0604020202020204" pitchFamily="34" charset="0"/>
                        <a:defRPr sz="2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19175" indent="-104775">
                        <a:lnSpc>
                          <a:spcPct val="124000"/>
                        </a:lnSpc>
                        <a:spcBef>
                          <a:spcPts val="675"/>
                        </a:spcBef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20825" indent="-149225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38350" indent="-209550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955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527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099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671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Systems that </a:t>
                      </a: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think</a:t>
                      </a: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rationally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81001"/>
                  </a:ext>
                </a:extLst>
              </a:tr>
              <a:tr h="1341438">
                <a:tc>
                  <a:txBody>
                    <a:bodyPr/>
                    <a:lstStyle>
                      <a:lvl1pPr>
                        <a:lnSpc>
                          <a:spcPct val="124000"/>
                        </a:lnSpc>
                        <a:spcBef>
                          <a:spcPts val="900"/>
                        </a:spcBef>
                        <a:buFont typeface="Arial" panose="020B0604020202020204" pitchFamily="34" charset="0"/>
                        <a:defRPr sz="3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95300" indent="-38100">
                        <a:lnSpc>
                          <a:spcPct val="124000"/>
                        </a:lnSpc>
                        <a:spcBef>
                          <a:spcPts val="775"/>
                        </a:spcBef>
                        <a:buFont typeface="Arial" panose="020B0604020202020204" pitchFamily="34" charset="0"/>
                        <a:defRPr sz="2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19175" indent="-104775">
                        <a:lnSpc>
                          <a:spcPct val="124000"/>
                        </a:lnSpc>
                        <a:spcBef>
                          <a:spcPts val="675"/>
                        </a:spcBef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20825" indent="-149225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38350" indent="-209550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955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527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099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671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Systems that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like humans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4000"/>
                        </a:lnSpc>
                        <a:spcBef>
                          <a:spcPts val="900"/>
                        </a:spcBef>
                        <a:buFont typeface="Arial" panose="020B0604020202020204" pitchFamily="34" charset="0"/>
                        <a:defRPr sz="3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95300" indent="-38100">
                        <a:lnSpc>
                          <a:spcPct val="124000"/>
                        </a:lnSpc>
                        <a:spcBef>
                          <a:spcPts val="775"/>
                        </a:spcBef>
                        <a:buFont typeface="Arial" panose="020B0604020202020204" pitchFamily="34" charset="0"/>
                        <a:defRPr sz="2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19175" indent="-104775">
                        <a:lnSpc>
                          <a:spcPct val="124000"/>
                        </a:lnSpc>
                        <a:spcBef>
                          <a:spcPts val="675"/>
                        </a:spcBef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20825" indent="-149225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38350" indent="-209550">
                        <a:lnSpc>
                          <a:spcPct val="124000"/>
                        </a:lnSpc>
                        <a:spcBef>
                          <a:spcPts val="550"/>
                        </a:spcBef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955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527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099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67150" indent="-209550" defTabSz="457200" fontAlgn="base">
                        <a:lnSpc>
                          <a:spcPct val="124000"/>
                        </a:lnSpc>
                        <a:spcBef>
                          <a:spcPts val="5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Systems that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rationally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482528"/>
                  </a:ext>
                </a:extLst>
              </a:tr>
            </a:tbl>
          </a:graphicData>
        </a:graphic>
      </p:graphicFrame>
      <p:sp>
        <p:nvSpPr>
          <p:cNvPr id="5" name="Text Box 18">
            <a:extLst>
              <a:ext uri="{FF2B5EF4-FFF2-40B4-BE49-F238E27FC236}">
                <a16:creationId xmlns:a16="http://schemas.microsoft.com/office/drawing/2014/main" id="{6D5B7312-E4FC-2846-B638-9F70581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423" y="2220410"/>
            <a:ext cx="3048000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focus on </a:t>
            </a:r>
            <a:r>
              <a:rPr lang="en-US" altLang="en-US" dirty="0">
                <a:solidFill>
                  <a:schemeClr val="accent2"/>
                </a:solidFill>
              </a:rPr>
              <a:t>action</a:t>
            </a:r>
            <a:r>
              <a:rPr lang="en-US" altLang="en-US" dirty="0">
                <a:solidFill>
                  <a:schemeClr val="tx1"/>
                </a:solidFill>
              </a:rPr>
              <a:t> avoids philosophical issues such as “is the system conscious” etc.</a:t>
            </a: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7EA70189-FA93-4044-AA79-2AE12678E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514" y="378561"/>
            <a:ext cx="2911475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if our system can be </a:t>
            </a:r>
            <a:r>
              <a:rPr lang="en-US" altLang="en-US" dirty="0">
                <a:solidFill>
                  <a:srgbClr val="006600"/>
                </a:solidFill>
              </a:rPr>
              <a:t>more rational than humans</a:t>
            </a:r>
            <a:r>
              <a:rPr lang="en-US" altLang="en-US" dirty="0">
                <a:solidFill>
                  <a:schemeClr val="tx1"/>
                </a:solidFill>
              </a:rPr>
              <a:t> in some cases, why not?</a:t>
            </a: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8456A45A-5EE7-E846-A979-E2E3CFBA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42" y="4033335"/>
            <a:ext cx="10287000" cy="521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0" tIns="50760" rIns="101880" bIns="50760"/>
          <a:lstStyle>
            <a:lvl1pPr marL="368300" indent="-368300">
              <a:lnSpc>
                <a:spcPct val="12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12800" indent="-317500">
              <a:lnSpc>
                <a:spcPct val="124000"/>
              </a:lnSpc>
              <a:spcBef>
                <a:spcPts val="775"/>
              </a:spcBef>
              <a:buFont typeface="Arial" panose="020B0604020202020204" pitchFamily="34" charset="0"/>
              <a:buChar char="–"/>
              <a:defRPr sz="31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8888" indent="-239713">
              <a:lnSpc>
                <a:spcPct val="124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27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68475" indent="-247650">
              <a:lnSpc>
                <a:spcPct val="124000"/>
              </a:lnSpc>
              <a:spcBef>
                <a:spcPts val="550"/>
              </a:spcBef>
              <a:buFont typeface="Arial" panose="020B0604020202020204" pitchFamily="34" charset="0"/>
              <a:buChar char="–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247650">
              <a:lnSpc>
                <a:spcPct val="124000"/>
              </a:lnSpc>
              <a:spcBef>
                <a:spcPts val="550"/>
              </a:spcBef>
              <a:buFont typeface="Arial" panose="020B0604020202020204" pitchFamily="34" charset="0"/>
              <a:buChar char="»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247650" defTabSz="457200" fontAlgn="base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247650" defTabSz="457200" fontAlgn="base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247650" defTabSz="457200" fontAlgn="base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247650" defTabSz="457200" fontAlgn="base">
              <a:lnSpc>
                <a:spcPct val="124000"/>
              </a:lnSpc>
              <a:spcBef>
                <a:spcPts val="5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en-US" sz="2800" dirty="0"/>
              <a:t>We will follow “</a:t>
            </a:r>
            <a:r>
              <a:rPr lang="en-US" altLang="en-US" sz="2800" dirty="0">
                <a:solidFill>
                  <a:schemeClr val="accent2"/>
                </a:solidFill>
              </a:rPr>
              <a:t>act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6600"/>
                </a:solidFill>
              </a:rPr>
              <a:t>rationally</a:t>
            </a:r>
            <a:r>
              <a:rPr lang="en-US" altLang="en-US" sz="2800" dirty="0"/>
              <a:t>” approach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Distinction may not be that important</a:t>
            </a:r>
          </a:p>
          <a:p>
            <a:pPr lvl="2">
              <a:spcBef>
                <a:spcPts val="0"/>
              </a:spcBef>
            </a:pPr>
            <a:r>
              <a:rPr lang="en-US" altLang="en-US" sz="2000" dirty="0"/>
              <a:t>acting rationally/like a human presumably requires (some sort of) thinking rationally/like a human,</a:t>
            </a:r>
          </a:p>
          <a:p>
            <a:pPr lvl="2">
              <a:spcBef>
                <a:spcPts val="0"/>
              </a:spcBef>
            </a:pPr>
            <a:r>
              <a:rPr lang="en-US" altLang="en-US" sz="2000" dirty="0"/>
              <a:t>humans much more rational anyway in complex domains</a:t>
            </a:r>
          </a:p>
        </p:txBody>
      </p:sp>
    </p:spTree>
    <p:extLst>
      <p:ext uri="{BB962C8B-B14F-4D97-AF65-F5344CB8AC3E}">
        <p14:creationId xmlns:p14="http://schemas.microsoft.com/office/powerpoint/2010/main" val="349177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4126-8666-4F43-A6F8-C9027F5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Lessons from AI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4408-0CAF-A544-9523-07B6BD779B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Clearly-defined</a:t>
            </a:r>
            <a:r>
              <a:rPr lang="en-US" altLang="en-US" dirty="0"/>
              <a:t> tasks that we think require intelligence and education from humans tend to be doable for AI techniques</a:t>
            </a:r>
          </a:p>
          <a:p>
            <a:pPr lvl="1"/>
            <a:r>
              <a:rPr lang="en-US" altLang="en-US" sz="2000" dirty="0"/>
              <a:t>Playing chess, drawing logical inferences from clearly-stated facts, performing probability calculations in well-defined environments, …</a:t>
            </a:r>
          </a:p>
          <a:p>
            <a:pPr lvl="1"/>
            <a:r>
              <a:rPr lang="en-US" altLang="en-US" sz="2000" dirty="0"/>
              <a:t>Although, </a:t>
            </a:r>
            <a:r>
              <a:rPr lang="en-US" altLang="en-US" sz="2000" dirty="0">
                <a:solidFill>
                  <a:schemeClr val="accent2"/>
                </a:solidFill>
              </a:rPr>
              <a:t>scalability</a:t>
            </a:r>
            <a:r>
              <a:rPr lang="en-US" altLang="en-US" sz="2000" dirty="0"/>
              <a:t> can be a significant issue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Complex, messy, ambiguous</a:t>
            </a:r>
            <a:r>
              <a:rPr lang="en-US" altLang="en-US" dirty="0"/>
              <a:t> tasks that come natural to humans (in some cases other animals) are much harder</a:t>
            </a:r>
          </a:p>
          <a:p>
            <a:pPr lvl="1"/>
            <a:r>
              <a:rPr lang="en-US" altLang="en-US" sz="2000" dirty="0"/>
              <a:t>Recognizing your grandmother in a crowd, drawing the right conclusion from an ungrammatical or ambiguous sentence, driving around the city, 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83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E244E-DF72-5140-87F6-9ECA0AC9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+mj-lt"/>
                <a:cs typeface="+mj-cs"/>
              </a:rPr>
              <a:t>Introduce Myself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969-CAFC-6844-945D-0CCD83F7E5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1900" dirty="0" err="1">
                <a:latin typeface="+mn-lt"/>
              </a:rPr>
              <a:t>Xinyue</a:t>
            </a:r>
            <a:r>
              <a:rPr lang="en-US" altLang="zh-CN" sz="1900" dirty="0">
                <a:latin typeface="+mn-lt"/>
              </a:rPr>
              <a:t> Zhang</a:t>
            </a:r>
          </a:p>
          <a:p>
            <a:r>
              <a:rPr lang="en-US" altLang="zh-CN" sz="1900" dirty="0">
                <a:latin typeface="+mn-lt"/>
              </a:rPr>
              <a:t>Email: </a:t>
            </a:r>
            <a:r>
              <a:rPr lang="en-US" altLang="zh-CN" sz="1900" dirty="0">
                <a:latin typeface="+mn-lt"/>
                <a:hlinkClick r:id="rId2"/>
              </a:rPr>
              <a:t>xzhang48@kennesaw.edu</a:t>
            </a:r>
            <a:endParaRPr lang="en-US" altLang="zh-CN" sz="1900" dirty="0">
              <a:latin typeface="+mn-lt"/>
            </a:endParaRPr>
          </a:p>
          <a:p>
            <a:r>
              <a:rPr lang="en-US" altLang="zh-CN" sz="1900" dirty="0">
                <a:latin typeface="+mn-lt"/>
              </a:rPr>
              <a:t>Room: R2-311</a:t>
            </a:r>
          </a:p>
          <a:p>
            <a:r>
              <a:rPr lang="en-US" altLang="zh-CN" sz="1900" dirty="0">
                <a:latin typeface="+mn-lt"/>
              </a:rPr>
              <a:t>Office Hour: Tuesday and Thursday 15:30-17:00 (f2f or Teams)</a:t>
            </a:r>
          </a:p>
          <a:p>
            <a:endParaRPr lang="en-US" altLang="zh-CN" sz="1900" dirty="0">
              <a:latin typeface="+mn-lt"/>
            </a:endParaRPr>
          </a:p>
          <a:p>
            <a:r>
              <a:rPr lang="en-US" altLang="zh-CN" sz="1900" b="1" dirty="0">
                <a:latin typeface="+mn-lt"/>
              </a:rPr>
              <a:t>Zhang</a:t>
            </a:r>
            <a:r>
              <a:rPr lang="en-US" altLang="zh-CN" sz="1900" dirty="0">
                <a:latin typeface="+mn-lt"/>
              </a:rPr>
              <a:t> </a:t>
            </a:r>
            <a:r>
              <a:rPr lang="en-US" sz="1900" dirty="0">
                <a:latin typeface="+mn-lt"/>
              </a:rPr>
              <a:t>is pronounced as “John</a:t>
            </a:r>
            <a:r>
              <a:rPr lang="en-US" sz="1900" b="1" dirty="0">
                <a:latin typeface="+mn-lt"/>
              </a:rPr>
              <a:t> </a:t>
            </a:r>
            <a:r>
              <a:rPr lang="en-US" sz="1900" dirty="0">
                <a:latin typeface="+mn-lt"/>
              </a:rPr>
              <a:t>+ g”, with the J in John pronounced like the Bon</a:t>
            </a:r>
            <a:r>
              <a:rPr lang="en-US" sz="1900" b="1" dirty="0">
                <a:latin typeface="+mn-lt"/>
              </a:rPr>
              <a:t>jo</a:t>
            </a:r>
            <a:r>
              <a:rPr lang="en-US" sz="1900" dirty="0">
                <a:latin typeface="+mn-lt"/>
              </a:rPr>
              <a:t>ur “</a:t>
            </a:r>
            <a:r>
              <a:rPr lang="en-US" sz="1900" dirty="0" err="1">
                <a:latin typeface="+mn-lt"/>
              </a:rPr>
              <a:t>zh</a:t>
            </a:r>
            <a:r>
              <a:rPr lang="en-US" sz="1900" dirty="0">
                <a:latin typeface="+mn-lt"/>
              </a:rPr>
              <a:t>” sound, in French.</a:t>
            </a:r>
            <a:r>
              <a:rPr lang="en-US" sz="1900" b="1" dirty="0">
                <a:latin typeface="+mn-lt"/>
              </a:rPr>
              <a:t> </a:t>
            </a:r>
            <a:endParaRPr lang="en-US" sz="1900" dirty="0">
              <a:latin typeface="+mn-lt"/>
            </a:endParaRPr>
          </a:p>
          <a:p>
            <a:r>
              <a:rPr lang="en-US" sz="1900" dirty="0">
                <a:latin typeface="+mn-lt"/>
              </a:rPr>
              <a:t>Tip: tongue is curled back to gently touch the roof of your mouth very far back, well behind the ridge of your gums.</a:t>
            </a:r>
          </a:p>
          <a:p>
            <a:endParaRPr lang="en-US" sz="1900" dirty="0">
              <a:latin typeface="+mn-lt"/>
            </a:endParaRPr>
          </a:p>
        </p:txBody>
      </p:sp>
      <p:pic>
        <p:nvPicPr>
          <p:cNvPr id="4" name="Picture 2" descr="University of Houston: Rankings, Fees, Courses, Admission 2021, Eligibility  &amp;amp; Scholarships">
            <a:extLst>
              <a:ext uri="{FF2B5EF4-FFF2-40B4-BE49-F238E27FC236}">
                <a16:creationId xmlns:a16="http://schemas.microsoft.com/office/drawing/2014/main" id="{8E5DE64E-651D-984E-9F8E-4D615C9D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1" r="19373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8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4126-8666-4F43-A6F8-C9027F5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Lessons from AI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34408-0CAF-A544-9523-07B6BD779B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Humans better at coming up with </a:t>
            </a:r>
            <a:r>
              <a:rPr lang="en-US" altLang="en-US" dirty="0">
                <a:solidFill>
                  <a:schemeClr val="accent2"/>
                </a:solidFill>
              </a:rPr>
              <a:t>reasonably good</a:t>
            </a:r>
            <a:r>
              <a:rPr lang="en-US" altLang="en-US" dirty="0"/>
              <a:t> solutions in complex environments</a:t>
            </a:r>
          </a:p>
          <a:p>
            <a:r>
              <a:rPr lang="en-US" altLang="en-US" dirty="0"/>
              <a:t>Humans better at </a:t>
            </a:r>
            <a:r>
              <a:rPr lang="en-US" altLang="en-US" dirty="0">
                <a:solidFill>
                  <a:schemeClr val="accent2"/>
                </a:solidFill>
              </a:rPr>
              <a:t>adapting/self-evaluation/creativity</a:t>
            </a:r>
            <a:r>
              <a:rPr lang="en-US" altLang="en-US" dirty="0"/>
              <a:t> (“My usual strategy for chess is getting me into trouble against this person…  Why?  What else can I do?”)</a:t>
            </a:r>
            <a:endParaRPr lang="en-US" alt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690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E64C-B824-FA4E-A5CE-E884F3A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9A6D-C9AB-A043-B678-5C8573647D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Please check the syllabus for details.</a:t>
            </a:r>
          </a:p>
        </p:txBody>
      </p:sp>
    </p:spTree>
    <p:extLst>
      <p:ext uri="{BB962C8B-B14F-4D97-AF65-F5344CB8AC3E}">
        <p14:creationId xmlns:p14="http://schemas.microsoft.com/office/powerpoint/2010/main" val="66697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Millennial Fundraising Q&amp;amp;A | Blog | Accelevents">
            <a:extLst>
              <a:ext uri="{FF2B5EF4-FFF2-40B4-BE49-F238E27FC236}">
                <a16:creationId xmlns:a16="http://schemas.microsoft.com/office/drawing/2014/main" id="{1C3DA977-6735-4D48-9591-BB82CA7F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9" y="165602"/>
            <a:ext cx="9453282" cy="494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32761-44BD-274F-8647-A4F17438F947}"/>
              </a:ext>
            </a:extLst>
          </p:cNvPr>
          <p:cNvSpPr txBox="1"/>
          <p:nvPr/>
        </p:nvSpPr>
        <p:spPr>
          <a:xfrm>
            <a:off x="4463822" y="5298141"/>
            <a:ext cx="326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xzhang48@kennesaw.edu</a:t>
            </a:r>
            <a:endParaRPr lang="en-US" dirty="0"/>
          </a:p>
          <a:p>
            <a:r>
              <a:rPr lang="en-US" dirty="0"/>
              <a:t>Teams: </a:t>
            </a:r>
            <a:r>
              <a:rPr lang="en-US" dirty="0" err="1"/>
              <a:t>Xinyue</a:t>
            </a:r>
            <a:r>
              <a:rPr lang="en-US" dirty="0"/>
              <a:t> Zhang (xzhang48)</a:t>
            </a:r>
          </a:p>
        </p:txBody>
      </p:sp>
    </p:spTree>
    <p:extLst>
      <p:ext uri="{BB962C8B-B14F-4D97-AF65-F5344CB8AC3E}">
        <p14:creationId xmlns:p14="http://schemas.microsoft.com/office/powerpoint/2010/main" val="365424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9885-C944-4E40-8975-F038E180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(AI)?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52D8-4D16-A744-8D3A-14A2CCC848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sz="3200" dirty="0"/>
              <a:t>Popular conception driven by </a:t>
            </a:r>
            <a:r>
              <a:rPr lang="en-US" altLang="en-US" sz="3200" dirty="0">
                <a:solidFill>
                  <a:schemeClr val="accent2"/>
                </a:solidFill>
              </a:rPr>
              <a:t>science fiction</a:t>
            </a:r>
            <a:endParaRPr lang="en-US" altLang="en-US" sz="3200" dirty="0"/>
          </a:p>
          <a:p>
            <a:pPr lvl="1"/>
            <a:r>
              <a:rPr lang="en-US" altLang="en-US" sz="2800" dirty="0"/>
              <a:t>Robots good at everything except </a:t>
            </a:r>
            <a:r>
              <a:rPr lang="en-US" altLang="en-US" sz="2800" dirty="0">
                <a:solidFill>
                  <a:srgbClr val="CC00CC"/>
                </a:solidFill>
              </a:rPr>
              <a:t>emotions, empathy, appreciation of art, culture, …</a:t>
            </a:r>
          </a:p>
          <a:p>
            <a:pPr lvl="1"/>
            <a:r>
              <a:rPr lang="en-US" altLang="en-US" sz="2800" dirty="0"/>
              <a:t>Perhaps more representative of human </a:t>
            </a:r>
            <a:r>
              <a:rPr lang="en-US" altLang="en-US" sz="2800" dirty="0">
                <a:solidFill>
                  <a:srgbClr val="4D4D4D"/>
                </a:solidFill>
              </a:rPr>
              <a:t>autism</a:t>
            </a:r>
            <a:r>
              <a:rPr lang="en-US" altLang="en-US" sz="2800" dirty="0"/>
              <a:t> than of (current) real robotics/AI</a:t>
            </a:r>
          </a:p>
          <a:p>
            <a:pPr lvl="2"/>
            <a:r>
              <a:rPr lang="en-US" altLang="en-US" sz="2800" dirty="0"/>
              <a:t>“It is my belief that the existence of autism has contributed to [the theme of the intelligent but soulless automaton] in no small way.” </a:t>
            </a:r>
            <a:r>
              <a:rPr lang="en-US" altLang="en-US" sz="2800" dirty="0">
                <a:solidFill>
                  <a:schemeClr val="accent2"/>
                </a:solidFill>
              </a:rPr>
              <a:t>[Uta Frith (German Psychologist), “Autism”]</a:t>
            </a:r>
          </a:p>
          <a:p>
            <a:endParaRPr 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C6E409-FC4C-244D-832B-E4DCFCF3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812" y="1178560"/>
            <a:ext cx="1205752" cy="14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599A-9C52-464E-B198-067ABA8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9F75-53BE-5E4D-A584-47E6FF0A67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A serious science.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General-purpose AI</a:t>
            </a:r>
            <a:r>
              <a:rPr lang="en-US" altLang="en-US" dirty="0"/>
              <a:t> like the robots of science fiction is incredibly hard</a:t>
            </a:r>
          </a:p>
          <a:p>
            <a:pPr lvl="1"/>
            <a:r>
              <a:rPr lang="en-US" altLang="en-US" dirty="0"/>
              <a:t>Human brain appears to have lots of special and general functions, integrated in some amazing way that we really do not understand at all (yet)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Special-purpose AI</a:t>
            </a:r>
            <a:r>
              <a:rPr lang="en-US" altLang="en-US" dirty="0"/>
              <a:t> is more doable (nontrivial)</a:t>
            </a:r>
          </a:p>
          <a:p>
            <a:pPr lvl="1"/>
            <a:r>
              <a:rPr lang="en-US" altLang="en-US" dirty="0"/>
              <a:t>E.g., chess/poker playing programs, logistics planning, automated translation, voice recognition, web search, data mining, medical diagnosis, keeping a car on the road, … … …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2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155B-A6D7-DC41-99D9-83D1CFFF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C04F8C-8D46-2949-9220-B4DD34BD14C6}"/>
              </a:ext>
            </a:extLst>
          </p:cNvPr>
          <p:cNvGrpSpPr/>
          <p:nvPr/>
        </p:nvGrpSpPr>
        <p:grpSpPr>
          <a:xfrm>
            <a:off x="444932" y="2051957"/>
            <a:ext cx="3474720" cy="2754085"/>
            <a:chOff x="5067288" y="3418115"/>
            <a:chExt cx="3474720" cy="2754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F1FA08-E142-3744-A65A-2DB395A70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288" y="3418115"/>
              <a:ext cx="3474720" cy="23164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89F3D2-97C0-AB4D-B0F3-17D596749B09}"/>
                </a:ext>
              </a:extLst>
            </p:cNvPr>
            <p:cNvSpPr txBox="1"/>
            <p:nvPr/>
          </p:nvSpPr>
          <p:spPr>
            <a:xfrm>
              <a:off x="5856471" y="5772090"/>
              <a:ext cx="1896353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Face recognition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1AC6F7-F060-5949-A616-9D61FFCD8E57}"/>
              </a:ext>
            </a:extLst>
          </p:cNvPr>
          <p:cNvGrpSpPr/>
          <p:nvPr/>
        </p:nvGrpSpPr>
        <p:grpSpPr>
          <a:xfrm>
            <a:off x="4253536" y="2251059"/>
            <a:ext cx="3474720" cy="2355881"/>
            <a:chOff x="5067288" y="863628"/>
            <a:chExt cx="3474720" cy="2355881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89BDC26-2453-4346-A00C-16203833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288" y="863628"/>
              <a:ext cx="3474720" cy="19557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CD97F-DA12-3B4B-9F00-5031A8F1019C}"/>
                </a:ext>
              </a:extLst>
            </p:cNvPr>
            <p:cNvSpPr txBox="1"/>
            <p:nvPr/>
          </p:nvSpPr>
          <p:spPr>
            <a:xfrm>
              <a:off x="5772410" y="2819399"/>
              <a:ext cx="20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Medical Diagnosis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D612CD-3D59-5B47-A928-339466AA1818}"/>
              </a:ext>
            </a:extLst>
          </p:cNvPr>
          <p:cNvGrpSpPr/>
          <p:nvPr/>
        </p:nvGrpSpPr>
        <p:grpSpPr>
          <a:xfrm>
            <a:off x="8062140" y="1871399"/>
            <a:ext cx="3611245" cy="3001878"/>
            <a:chOff x="470535" y="1231393"/>
            <a:chExt cx="3611245" cy="3001878"/>
          </a:xfrm>
        </p:grpSpPr>
        <p:pic>
          <p:nvPicPr>
            <p:cNvPr id="14" name="Picture 2" descr="Style Transfer GANs (Generative Adversarial Networks) | Softology's Blog">
              <a:extLst>
                <a:ext uri="{FF2B5EF4-FFF2-40B4-BE49-F238E27FC236}">
                  <a16:creationId xmlns:a16="http://schemas.microsoft.com/office/drawing/2014/main" id="{6AF5E1DD-528B-F24C-B12A-7180C22F3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5"/>
            <a:stretch/>
          </p:blipFill>
          <p:spPr bwMode="auto">
            <a:xfrm>
              <a:off x="519827" y="1231393"/>
              <a:ext cx="3474720" cy="265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3DFFA2-10BB-5D4F-9701-8A2DA635DEFC}"/>
                </a:ext>
              </a:extLst>
            </p:cNvPr>
            <p:cNvSpPr txBox="1"/>
            <p:nvPr/>
          </p:nvSpPr>
          <p:spPr>
            <a:xfrm>
              <a:off x="470535" y="3833161"/>
              <a:ext cx="36112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Generative Adversarial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B5C8-4E4A-6040-B8B6-EF58A203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Evolution (Last Decade)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36100-C781-DC4D-8D9E-9023C934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13" y="1800256"/>
            <a:ext cx="1828800" cy="783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8685C-D95A-FB44-96CF-D7665BB31D1C}"/>
              </a:ext>
            </a:extLst>
          </p:cNvPr>
          <p:cNvSpPr txBox="1"/>
          <p:nvPr/>
        </p:nvSpPr>
        <p:spPr>
          <a:xfrm>
            <a:off x="1653600" y="151047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2009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B0CF0B-9558-1745-BF77-5870E9ABA909}"/>
              </a:ext>
            </a:extLst>
          </p:cNvPr>
          <p:cNvGrpSpPr/>
          <p:nvPr/>
        </p:nvGrpSpPr>
        <p:grpSpPr>
          <a:xfrm>
            <a:off x="2002413" y="2461836"/>
            <a:ext cx="1828800" cy="1130300"/>
            <a:chOff x="1295400" y="2692759"/>
            <a:chExt cx="1828800" cy="1130300"/>
          </a:xfrm>
        </p:grpSpPr>
        <p:pic>
          <p:nvPicPr>
            <p:cNvPr id="7" name="Picture 4" descr="How Should a Machine Learning Beginner Get Started on Kaggle? -  GeeksforGeeks">
              <a:extLst>
                <a:ext uri="{FF2B5EF4-FFF2-40B4-BE49-F238E27FC236}">
                  <a16:creationId xmlns:a16="http://schemas.microsoft.com/office/drawing/2014/main" id="{009305D6-31F1-B344-BC46-56E0A3414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692759"/>
              <a:ext cx="1828800" cy="113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88BCA3-3094-A749-B449-E7A27C66C517}"/>
                </a:ext>
              </a:extLst>
            </p:cNvPr>
            <p:cNvSpPr txBox="1"/>
            <p:nvPr/>
          </p:nvSpPr>
          <p:spPr>
            <a:xfrm>
              <a:off x="1860986" y="27319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FF0000"/>
                  </a:solidFill>
                </a:defRPr>
              </a:lvl1pPr>
            </a:lstStyle>
            <a:p>
              <a:r>
                <a:rPr lang="en-US" dirty="0"/>
                <a:t>2010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E897729-6D8B-B343-B1F0-6F47B801F7E4}"/>
              </a:ext>
            </a:extLst>
          </p:cNvPr>
          <p:cNvGrpSpPr/>
          <p:nvPr/>
        </p:nvGrpSpPr>
        <p:grpSpPr>
          <a:xfrm>
            <a:off x="1169505" y="3325436"/>
            <a:ext cx="1828800" cy="1028700"/>
            <a:chOff x="462492" y="3465561"/>
            <a:chExt cx="1828800" cy="1028700"/>
          </a:xfrm>
        </p:grpSpPr>
        <p:pic>
          <p:nvPicPr>
            <p:cNvPr id="10" name="Picture 6" descr="Watson and the Jeopardy! Challenge - YouTube">
              <a:extLst>
                <a:ext uri="{FF2B5EF4-FFF2-40B4-BE49-F238E27FC236}">
                  <a16:creationId xmlns:a16="http://schemas.microsoft.com/office/drawing/2014/main" id="{1C034BCB-2F06-3448-A922-F40C717B8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92" y="3465561"/>
              <a:ext cx="18288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D07622-2EC6-4445-8E88-86E2D346F396}"/>
                </a:ext>
              </a:extLst>
            </p:cNvPr>
            <p:cNvSpPr txBox="1"/>
            <p:nvPr/>
          </p:nvSpPr>
          <p:spPr>
            <a:xfrm>
              <a:off x="1022786" y="346556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FF0000"/>
                  </a:solidFill>
                </a:defRPr>
              </a:lvl1pPr>
            </a:lstStyle>
            <a:p>
              <a:r>
                <a:rPr lang="en-US" dirty="0"/>
                <a:t>2011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F0373-EE62-C24D-9FD3-3ECC1EF8A8A1}"/>
              </a:ext>
            </a:extLst>
          </p:cNvPr>
          <p:cNvGrpSpPr/>
          <p:nvPr/>
        </p:nvGrpSpPr>
        <p:grpSpPr>
          <a:xfrm>
            <a:off x="751026" y="4286602"/>
            <a:ext cx="3581400" cy="1058135"/>
            <a:chOff x="44013" y="4352065"/>
            <a:chExt cx="3581400" cy="10581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86DBC7-4B58-AE42-973B-ACC67182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6613" y="4381500"/>
              <a:ext cx="1828800" cy="1028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6943F4-4551-0A45-B6FF-F5DF83AA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13" y="4396047"/>
              <a:ext cx="1828800" cy="10141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A634DE-8918-9843-B64C-7D7209656095}"/>
                </a:ext>
              </a:extLst>
            </p:cNvPr>
            <p:cNvSpPr txBox="1"/>
            <p:nvPr/>
          </p:nvSpPr>
          <p:spPr>
            <a:xfrm>
              <a:off x="1523999" y="435206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FF0000"/>
                  </a:solidFill>
                </a:defRPr>
              </a:lvl1pPr>
            </a:lstStyle>
            <a:p>
              <a:r>
                <a:rPr lang="en-US" dirty="0"/>
                <a:t>2014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EF614-2D0F-C54A-ACF5-10CB626EE3A9}"/>
              </a:ext>
            </a:extLst>
          </p:cNvPr>
          <p:cNvGrpSpPr/>
          <p:nvPr/>
        </p:nvGrpSpPr>
        <p:grpSpPr>
          <a:xfrm>
            <a:off x="9110158" y="1510474"/>
            <a:ext cx="1828800" cy="1298571"/>
            <a:chOff x="6400800" y="1804538"/>
            <a:chExt cx="1828800" cy="1298571"/>
          </a:xfrm>
        </p:grpSpPr>
        <p:pic>
          <p:nvPicPr>
            <p:cNvPr id="18" name="Picture 8" descr="AlphaGo Wins Final Game In Match Against Champion Go Player - IEEE Spectrum">
              <a:extLst>
                <a:ext uri="{FF2B5EF4-FFF2-40B4-BE49-F238E27FC236}">
                  <a16:creationId xmlns:a16="http://schemas.microsoft.com/office/drawing/2014/main" id="{267945FA-D128-954B-8F83-0A12BFFBC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2094319"/>
              <a:ext cx="1828800" cy="100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8E5785-9D1B-1748-9E92-A0CF28A415DB}"/>
                </a:ext>
              </a:extLst>
            </p:cNvPr>
            <p:cNvSpPr txBox="1"/>
            <p:nvPr/>
          </p:nvSpPr>
          <p:spPr>
            <a:xfrm>
              <a:off x="6966386" y="18045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2016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0E033-8EB7-0A4A-85F1-8A4671E4912C}"/>
              </a:ext>
            </a:extLst>
          </p:cNvPr>
          <p:cNvGrpSpPr/>
          <p:nvPr/>
        </p:nvGrpSpPr>
        <p:grpSpPr>
          <a:xfrm>
            <a:off x="8115075" y="2567255"/>
            <a:ext cx="1828800" cy="1028700"/>
            <a:chOff x="6400800" y="3448690"/>
            <a:chExt cx="1828800" cy="1028700"/>
          </a:xfrm>
        </p:grpSpPr>
        <p:pic>
          <p:nvPicPr>
            <p:cNvPr id="21" name="Picture 10" descr="OpenAI's Long Pursuit of Dota 2 Mastery | by Synced | SyncedReview | Medium">
              <a:extLst>
                <a:ext uri="{FF2B5EF4-FFF2-40B4-BE49-F238E27FC236}">
                  <a16:creationId xmlns:a16="http://schemas.microsoft.com/office/drawing/2014/main" id="{AA4FC994-2592-E84E-A553-6019A6043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448690"/>
              <a:ext cx="18288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31755D-CED4-E14B-AB59-318D677FA381}"/>
                </a:ext>
              </a:extLst>
            </p:cNvPr>
            <p:cNvSpPr txBox="1"/>
            <p:nvPr/>
          </p:nvSpPr>
          <p:spPr>
            <a:xfrm>
              <a:off x="6966386" y="345038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2017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8D7BDC-F841-914D-AC82-95B55A8E3A7E}"/>
              </a:ext>
            </a:extLst>
          </p:cNvPr>
          <p:cNvGrpSpPr/>
          <p:nvPr/>
        </p:nvGrpSpPr>
        <p:grpSpPr>
          <a:xfrm>
            <a:off x="9110158" y="3418372"/>
            <a:ext cx="1828800" cy="1308926"/>
            <a:chOff x="7086600" y="3552525"/>
            <a:chExt cx="1828800" cy="1308926"/>
          </a:xfrm>
        </p:grpSpPr>
        <p:pic>
          <p:nvPicPr>
            <p:cNvPr id="24" name="Picture 12" descr="Google Duplex Expands to 3 New Countries - Voicebot.ai">
              <a:extLst>
                <a:ext uri="{FF2B5EF4-FFF2-40B4-BE49-F238E27FC236}">
                  <a16:creationId xmlns:a16="http://schemas.microsoft.com/office/drawing/2014/main" id="{BA14A4F3-9170-964F-9594-7AC043877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3642251"/>
              <a:ext cx="18288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E733C1-748F-FD4D-A13F-A13905A12435}"/>
                </a:ext>
              </a:extLst>
            </p:cNvPr>
            <p:cNvSpPr txBox="1"/>
            <p:nvPr/>
          </p:nvSpPr>
          <p:spPr>
            <a:xfrm>
              <a:off x="7652185" y="355252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2018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782C26-1E82-D04B-AB7B-489C025CAFA8}"/>
              </a:ext>
            </a:extLst>
          </p:cNvPr>
          <p:cNvGrpSpPr/>
          <p:nvPr/>
        </p:nvGrpSpPr>
        <p:grpSpPr>
          <a:xfrm>
            <a:off x="8115074" y="4560659"/>
            <a:ext cx="1828800" cy="1062179"/>
            <a:chOff x="6203574" y="4724340"/>
            <a:chExt cx="1828800" cy="1062179"/>
          </a:xfrm>
        </p:grpSpPr>
        <p:pic>
          <p:nvPicPr>
            <p:cNvPr id="27" name="Picture 14" descr="GPT-3 model by OpenAI — The new hype! | by Raoof Naushad | DataSeries |  Medium">
              <a:extLst>
                <a:ext uri="{FF2B5EF4-FFF2-40B4-BE49-F238E27FC236}">
                  <a16:creationId xmlns:a16="http://schemas.microsoft.com/office/drawing/2014/main" id="{9C0B4DE0-49EC-C448-9CD4-7BDC669DF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574" y="4757819"/>
              <a:ext cx="18288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45E47D-8312-9442-8C57-473C5B945CE0}"/>
                </a:ext>
              </a:extLst>
            </p:cNvPr>
            <p:cNvSpPr txBox="1"/>
            <p:nvPr/>
          </p:nvSpPr>
          <p:spPr>
            <a:xfrm>
              <a:off x="6769160" y="472434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2020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146" name="Picture 2" descr="7 Types of Artificial Intelligence: Propelling the Technology Development">
            <a:extLst>
              <a:ext uri="{FF2B5EF4-FFF2-40B4-BE49-F238E27FC236}">
                <a16:creationId xmlns:a16="http://schemas.microsoft.com/office/drawing/2014/main" id="{609F5A49-8ECD-B346-820F-A05AD25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50" y="2217451"/>
            <a:ext cx="3461187" cy="19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F635-5222-954F-BF49-6F396591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IBM Watson (2011)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6386-CF26-D24B-9DC8-46E90A66EB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>
                <a:ea typeface="PMingLiU" panose="02020500000000000000" pitchFamily="18" charset="-120"/>
              </a:rPr>
              <a:t>Watson is a </a:t>
            </a:r>
            <a:r>
              <a:rPr lang="en-US" altLang="zh-TW" dirty="0">
                <a:ea typeface="PMingLiU" panose="02020500000000000000" pitchFamily="18" charset="-120"/>
                <a:hlinkClick r:id="rId2" tooltip="Question answering"/>
              </a:rPr>
              <a:t>Question answering</a:t>
            </a:r>
            <a:r>
              <a:rPr lang="en-US" altLang="zh-TW" dirty="0">
                <a:ea typeface="PMingLiU" panose="02020500000000000000" pitchFamily="18" charset="-120"/>
              </a:rPr>
              <a:t> (QA) computing system. </a:t>
            </a:r>
          </a:p>
          <a:p>
            <a:pPr>
              <a:lnSpc>
                <a:spcPct val="80000"/>
              </a:lnSpc>
            </a:pPr>
            <a:endParaRPr lang="en-US" altLang="zh-TW" sz="1400" dirty="0"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r>
              <a:rPr lang="en-US" altLang="zh-TW" dirty="0">
                <a:ea typeface="PMingLiU" panose="02020500000000000000" pitchFamily="18" charset="-120"/>
              </a:rPr>
              <a:t>IBM describes it as "an application of advanced </a:t>
            </a:r>
            <a:r>
              <a:rPr lang="en-US" altLang="zh-TW" dirty="0">
                <a:ea typeface="PMingLiU" panose="02020500000000000000" pitchFamily="18" charset="-120"/>
                <a:hlinkClick r:id="rId3" tooltip="Natural Language Processing"/>
              </a:rPr>
              <a:t>Natural Language Processing</a:t>
            </a:r>
            <a:r>
              <a:rPr lang="en-US" altLang="zh-TW" dirty="0">
                <a:ea typeface="PMingLiU" panose="02020500000000000000" pitchFamily="18" charset="-120"/>
              </a:rPr>
              <a:t>, </a:t>
            </a:r>
            <a:r>
              <a:rPr lang="en-US" altLang="zh-TW" dirty="0">
                <a:ea typeface="PMingLiU" panose="02020500000000000000" pitchFamily="18" charset="-120"/>
                <a:hlinkClick r:id="rId4" tooltip="Information Retrieval"/>
              </a:rPr>
              <a:t>Information Retrieval</a:t>
            </a:r>
            <a:r>
              <a:rPr lang="en-US" altLang="zh-TW" dirty="0">
                <a:ea typeface="PMingLiU" panose="02020500000000000000" pitchFamily="18" charset="-120"/>
              </a:rPr>
              <a:t>, </a:t>
            </a:r>
            <a:r>
              <a:rPr lang="en-US" altLang="zh-TW" dirty="0">
                <a:ea typeface="PMingLiU" panose="02020500000000000000" pitchFamily="18" charset="-120"/>
                <a:hlinkClick r:id="rId5" tooltip="Knowledge Representation"/>
              </a:rPr>
              <a:t>Knowledge Representation</a:t>
            </a:r>
            <a:r>
              <a:rPr lang="en-US" altLang="zh-TW" dirty="0">
                <a:ea typeface="PMingLiU" panose="02020500000000000000" pitchFamily="18" charset="-120"/>
              </a:rPr>
              <a:t> and </a:t>
            </a:r>
            <a:r>
              <a:rPr lang="en-US" altLang="zh-TW" dirty="0">
                <a:ea typeface="PMingLiU" panose="02020500000000000000" pitchFamily="18" charset="-120"/>
                <a:hlinkClick r:id="rId6" tooltip="Automated reasoning"/>
              </a:rPr>
              <a:t>Reasoning</a:t>
            </a:r>
            <a:r>
              <a:rPr lang="en-US" altLang="zh-TW" dirty="0">
                <a:ea typeface="PMingLiU" panose="02020500000000000000" pitchFamily="18" charset="-120"/>
              </a:rPr>
              <a:t>, and </a:t>
            </a:r>
            <a:r>
              <a:rPr lang="en-US" altLang="zh-TW" dirty="0">
                <a:ea typeface="PMingLiU" panose="02020500000000000000" pitchFamily="18" charset="-120"/>
                <a:hlinkClick r:id="rId7" tooltip="Machine Learning"/>
              </a:rPr>
              <a:t>Machine Learning</a:t>
            </a:r>
            <a:r>
              <a:rPr lang="en-US" altLang="zh-TW" dirty="0">
                <a:ea typeface="PMingLiU" panose="02020500000000000000" pitchFamily="18" charset="-120"/>
              </a:rPr>
              <a:t> technologies to the field of </a:t>
            </a:r>
            <a:r>
              <a:rPr lang="en-US" altLang="zh-TW" dirty="0">
                <a:ea typeface="PMingLiU" panose="02020500000000000000" pitchFamily="18" charset="-120"/>
                <a:hlinkClick r:id="rId8" tooltip="Open domain question answering"/>
              </a:rPr>
              <a:t>open domain question answering</a:t>
            </a:r>
            <a:r>
              <a:rPr lang="en-US" altLang="zh-TW" dirty="0">
                <a:ea typeface="PMingLiU" panose="02020500000000000000" pitchFamily="18" charset="-120"/>
              </a:rPr>
              <a:t>" 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ea typeface="PMingLiU" panose="02020500000000000000" pitchFamily="18" charset="-120"/>
              </a:rPr>
              <a:t>Access to </a:t>
            </a:r>
            <a:r>
              <a:rPr lang="en-US" altLang="zh-TW" dirty="0">
                <a:solidFill>
                  <a:srgbClr val="FF0000"/>
                </a:solidFill>
                <a:ea typeface="PMingLiU" panose="02020500000000000000" pitchFamily="18" charset="-120"/>
              </a:rPr>
              <a:t>200 million pages</a:t>
            </a:r>
            <a:r>
              <a:rPr lang="en-US" altLang="zh-TW" dirty="0">
                <a:ea typeface="PMingLiU" panose="02020500000000000000" pitchFamily="18" charset="-120"/>
              </a:rPr>
              <a:t> of structured and unstructured content consuming </a:t>
            </a:r>
            <a:r>
              <a:rPr lang="en-US" altLang="zh-TW" dirty="0">
                <a:solidFill>
                  <a:srgbClr val="FF0000"/>
                </a:solidFill>
                <a:ea typeface="PMingLiU" panose="02020500000000000000" pitchFamily="18" charset="-120"/>
              </a:rPr>
              <a:t>four terabytes </a:t>
            </a:r>
            <a:r>
              <a:rPr lang="en-US" altLang="zh-TW" dirty="0">
                <a:ea typeface="PMingLiU" panose="02020500000000000000" pitchFamily="18" charset="-120"/>
              </a:rPr>
              <a:t>of disk storage including the full text of </a:t>
            </a:r>
            <a:r>
              <a:rPr lang="en-US" altLang="zh-TW" dirty="0">
                <a:ea typeface="PMingLiU" panose="02020500000000000000" pitchFamily="18" charset="-120"/>
                <a:hlinkClick r:id="rId9" tooltip="Wikipedia"/>
              </a:rPr>
              <a:t>Wikipedia</a:t>
            </a:r>
            <a:r>
              <a:rPr lang="en-US" altLang="zh-TW" dirty="0">
                <a:ea typeface="PMingLiU" panose="02020500000000000000" pitchFamily="18" charset="-120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2083-F28F-F646-8A89-F9FBE22C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(2016)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EB45CE7-4296-2943-A113-8FAB826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78560"/>
            <a:ext cx="6889750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67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D772-2415-954A-9776-8CDEAA6B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03B2-EA01-B345-880E-F3252A7383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To begin, AlphaGo took </a:t>
            </a:r>
            <a:r>
              <a:rPr lang="en-US" altLang="en-US" dirty="0">
                <a:solidFill>
                  <a:srgbClr val="FF0000"/>
                </a:solidFill>
              </a:rPr>
              <a:t>150,000 games </a:t>
            </a:r>
            <a:r>
              <a:rPr lang="en-US" altLang="en-US" dirty="0"/>
              <a:t>played by good human players and used an </a:t>
            </a:r>
            <a:r>
              <a:rPr lang="en-US" altLang="en-US" u="sng" dirty="0">
                <a:hlinkClick r:id="rId2"/>
              </a:rPr>
              <a:t>artificial neural network</a:t>
            </a:r>
            <a:r>
              <a:rPr lang="en-US" altLang="en-US" u="sng" dirty="0"/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(ANN)</a:t>
            </a:r>
            <a:r>
              <a:rPr lang="en-US" altLang="en-US" u="sng" dirty="0"/>
              <a:t> </a:t>
            </a:r>
            <a:r>
              <a:rPr lang="en-US" altLang="en-US" dirty="0"/>
              <a:t>to </a:t>
            </a:r>
            <a:r>
              <a:rPr lang="en-US" altLang="en-US" dirty="0">
                <a:solidFill>
                  <a:srgbClr val="FF0000"/>
                </a:solidFill>
              </a:rPr>
              <a:t>find patterns </a:t>
            </a:r>
            <a:r>
              <a:rPr lang="en-US" altLang="en-US" dirty="0"/>
              <a:t>in those games. In particular, it learned to </a:t>
            </a:r>
            <a:r>
              <a:rPr lang="en-US" altLang="en-US" b="1" dirty="0">
                <a:solidFill>
                  <a:srgbClr val="FF0000"/>
                </a:solidFill>
              </a:rPr>
              <a:t>predict with high probability </a:t>
            </a:r>
            <a:r>
              <a:rPr lang="en-US" altLang="en-US" dirty="0"/>
              <a:t>what move a human player would take in any given position.</a:t>
            </a:r>
          </a:p>
          <a:p>
            <a:endParaRPr lang="en-US" altLang="en-US" sz="1600" dirty="0"/>
          </a:p>
          <a:p>
            <a:r>
              <a:rPr lang="en-US" altLang="en-US" dirty="0"/>
              <a:t>AlphaGo’s designers then </a:t>
            </a:r>
            <a:r>
              <a:rPr lang="en-US" altLang="en-US" dirty="0">
                <a:solidFill>
                  <a:srgbClr val="FF0000"/>
                </a:solidFill>
              </a:rPr>
              <a:t>improved the neural network </a:t>
            </a:r>
            <a:r>
              <a:rPr lang="en-US" altLang="en-US" dirty="0"/>
              <a:t>by repeatedly playing it against earlier versions of itself, adjusting the network so it gradually improved its chance of winning.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1139</Words>
  <Application>Microsoft Macintosh PowerPoint</Application>
  <PresentationFormat>Widescreen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55 Roman</vt:lpstr>
      <vt:lpstr>Avenir 65 Medium</vt:lpstr>
      <vt:lpstr>Avenir 95 Black</vt:lpstr>
      <vt:lpstr>Calibri</vt:lpstr>
      <vt:lpstr>Calibri Light</vt:lpstr>
      <vt:lpstr>Office Theme</vt:lpstr>
      <vt:lpstr>CS 7375 Artificial Intelligence Spring 2022  Instructor: Xinyue Zhang</vt:lpstr>
      <vt:lpstr>Introduce Myself</vt:lpstr>
      <vt:lpstr>What is artificial intelligence (AI)?</vt:lpstr>
      <vt:lpstr>Real AI</vt:lpstr>
      <vt:lpstr>Real-World Applications</vt:lpstr>
      <vt:lpstr>AI Evolution (Last Decade)</vt:lpstr>
      <vt:lpstr>IBM Watson (2011)</vt:lpstr>
      <vt:lpstr>AlphaGo (2016)</vt:lpstr>
      <vt:lpstr>AlphaGo (2016)</vt:lpstr>
      <vt:lpstr>Dota2 AI – OpenAI Five (2016-2019)</vt:lpstr>
      <vt:lpstr>Dota2 AI – OpenAI Five (2016-2019)</vt:lpstr>
      <vt:lpstr>Definitions of AI</vt:lpstr>
      <vt:lpstr>Acting Humanly: The Turing Test</vt:lpstr>
      <vt:lpstr>Is Turing Test the right goal?</vt:lpstr>
      <vt:lpstr>Thinking Humanly: Cognitive Science</vt:lpstr>
      <vt:lpstr>Thinking Rationally: Laws of Thought</vt:lpstr>
      <vt:lpstr>Acting Rationally</vt:lpstr>
      <vt:lpstr>Definitions of AI</vt:lpstr>
      <vt:lpstr>Lessons from AI research</vt:lpstr>
      <vt:lpstr>Lessons from AI research</vt:lpstr>
      <vt:lpstr>Course Policies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Lindy Taylor</dc:creator>
  <cp:lastModifiedBy>Xinyue Zhang</cp:lastModifiedBy>
  <cp:revision>66</cp:revision>
  <dcterms:created xsi:type="dcterms:W3CDTF">2019-08-07T15:31:06Z</dcterms:created>
  <dcterms:modified xsi:type="dcterms:W3CDTF">2022-01-11T21:52:55Z</dcterms:modified>
</cp:coreProperties>
</file>